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2" r:id="rId1"/>
  </p:sldMasterIdLst>
  <p:sldIdLst>
    <p:sldId id="256" r:id="rId2"/>
    <p:sldId id="260" r:id="rId3"/>
    <p:sldId id="258" r:id="rId4"/>
    <p:sldId id="257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942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190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046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734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789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28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032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346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691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112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178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05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786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811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22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188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94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5690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.pn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214312"/>
            <a:ext cx="8572500" cy="6429375"/>
          </a:xfrm>
          <a:prstGeom prst="rect">
            <a:avLst/>
          </a:prstGeom>
        </p:spPr>
      </p:pic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26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5900">
        <p14:reveal/>
      </p:transition>
    </mc:Choice>
    <mc:Fallback>
      <p:transition spd="slow" advTm="59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114" y="954157"/>
            <a:ext cx="3641698" cy="45879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4333" y="1217534"/>
            <a:ext cx="669766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Автор: </a:t>
            </a:r>
            <a:r>
              <a:rPr lang="uk-UA" dirty="0" err="1" smtClean="0"/>
              <a:t>М.Брайчевський</a:t>
            </a:r>
            <a:endParaRPr lang="uk-UA" dirty="0" smtClean="0"/>
          </a:p>
          <a:p>
            <a:r>
              <a:rPr lang="uk-UA" dirty="0" smtClean="0"/>
              <a:t>Видавництво: Київ: Академія</a:t>
            </a:r>
          </a:p>
          <a:p>
            <a:r>
              <a:rPr lang="uk-UA" dirty="0" smtClean="0"/>
              <a:t>Рік видання: 2002</a:t>
            </a:r>
          </a:p>
          <a:p>
            <a:r>
              <a:rPr lang="uk-UA" dirty="0" smtClean="0"/>
              <a:t>Сторінок: 154</a:t>
            </a:r>
          </a:p>
          <a:p>
            <a:r>
              <a:rPr lang="uk-UA" dirty="0" smtClean="0"/>
              <a:t>Анотація: Дискусійну проблему формування</a:t>
            </a:r>
          </a:p>
          <a:p>
            <a:r>
              <a:rPr lang="uk-UA" dirty="0"/>
              <a:t>с</a:t>
            </a:r>
            <a:r>
              <a:rPr lang="uk-UA" dirty="0" smtClean="0"/>
              <a:t>лов’янської писемності автор розглядає у загальному</a:t>
            </a:r>
          </a:p>
          <a:p>
            <a:r>
              <a:rPr lang="uk-UA" dirty="0"/>
              <a:t>с</a:t>
            </a:r>
            <a:r>
              <a:rPr lang="uk-UA" dirty="0" smtClean="0"/>
              <a:t>оціокультурному контексті ранньої історії слов’янства, </a:t>
            </a:r>
          </a:p>
          <a:p>
            <a:r>
              <a:rPr lang="uk-UA" dirty="0"/>
              <a:t>к</a:t>
            </a:r>
            <a:r>
              <a:rPr lang="uk-UA" dirty="0" smtClean="0"/>
              <a:t>ористуючись не лише писемними джерелами а й </a:t>
            </a:r>
          </a:p>
          <a:p>
            <a:r>
              <a:rPr lang="uk-UA" dirty="0"/>
              <a:t>в</a:t>
            </a:r>
            <a:r>
              <a:rPr lang="uk-UA" dirty="0" smtClean="0"/>
              <a:t>еличезним археологічним матеріалом</a:t>
            </a:r>
            <a:endParaRPr lang="ru-RU" dirty="0"/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40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194">
        <p:blinds dir="vert"/>
      </p:transition>
    </mc:Choice>
    <mc:Fallback>
      <p:transition spd="slow" advTm="6194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841" y="834887"/>
            <a:ext cx="3418233" cy="46298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9775" y="1275727"/>
            <a:ext cx="742222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Автор: </a:t>
            </a:r>
            <a:r>
              <a:rPr lang="uk-UA" dirty="0" err="1" smtClean="0"/>
              <a:t>М.Ф.Станівський</a:t>
            </a:r>
            <a:endParaRPr lang="uk-UA" dirty="0" smtClean="0"/>
          </a:p>
          <a:p>
            <a:r>
              <a:rPr lang="uk-UA" dirty="0" smtClean="0"/>
              <a:t>Видавництво: Київ: Вища школа</a:t>
            </a:r>
          </a:p>
          <a:p>
            <a:r>
              <a:rPr lang="uk-UA" dirty="0" smtClean="0"/>
              <a:t>Рік видання: 1983</a:t>
            </a:r>
          </a:p>
          <a:p>
            <a:r>
              <a:rPr lang="uk-UA" dirty="0" smtClean="0"/>
              <a:t>Сторінок: 264</a:t>
            </a:r>
          </a:p>
          <a:p>
            <a:r>
              <a:rPr lang="uk-UA" dirty="0"/>
              <a:t>А</a:t>
            </a:r>
            <a:r>
              <a:rPr lang="uk-UA" dirty="0" smtClean="0"/>
              <a:t>нотація: У посібнику висвітлено процес виникнення</a:t>
            </a:r>
          </a:p>
          <a:p>
            <a:r>
              <a:rPr lang="uk-UA" dirty="0"/>
              <a:t>т</a:t>
            </a:r>
            <a:r>
              <a:rPr lang="uk-UA" dirty="0" smtClean="0"/>
              <a:t>а розвитку старослов’янських азбук і старослов’янської мови</a:t>
            </a:r>
            <a:endParaRPr lang="ru-RU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26527"/>
      </p:ext>
    </p:extLst>
  </p:cSld>
  <p:clrMapOvr>
    <a:masterClrMapping/>
  </p:clrMapOvr>
  <p:transition spd="slow" advTm="6688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90" y="1044146"/>
            <a:ext cx="2271920" cy="28678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791" y="3514478"/>
            <a:ext cx="2095334" cy="27502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406" y="509281"/>
            <a:ext cx="3048000" cy="4901184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480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6496">
        <p15:prstTrans prst="airplane"/>
      </p:transition>
    </mc:Choice>
    <mc:Fallback>
      <p:transition spd="slow" advTm="64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283" y="244502"/>
            <a:ext cx="8698727" cy="57577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5963118"/>
      </p:ext>
    </p:extLst>
  </p:cSld>
  <p:clrMapOvr>
    <a:masterClrMapping/>
  </p:clrMapOvr>
  <p:transition spd="med" advTm="652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48640"/>
            <a:ext cx="9144000" cy="5876014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033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6870">
        <p15:prstTrans prst="fallOver"/>
      </p:transition>
    </mc:Choice>
    <mc:Fallback>
      <p:transition spd="slow" advTm="68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49857"/>
            <a:ext cx="9144000" cy="6170214"/>
          </a:xfrm>
          <a:prstGeom prst="rect">
            <a:avLst/>
          </a:prstGeom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20023"/>
      </p:ext>
    </p:extLst>
  </p:cSld>
  <p:clrMapOvr>
    <a:masterClrMapping/>
  </p:clrMapOvr>
  <p:transition spd="slow" advTm="553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32737"/>
            <a:ext cx="9144000" cy="5947576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2129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6708">
        <p15:prstTrans prst="drape"/>
      </p:transition>
    </mc:Choice>
    <mc:Fallback>
      <p:transition spd="slow" advTm="67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7700" y="357809"/>
            <a:ext cx="37978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chemeClr val="accent4"/>
                </a:solidFill>
              </a:rPr>
              <a:t>Перші книжки</a:t>
            </a:r>
            <a:endParaRPr lang="ru-RU" sz="4000" dirty="0">
              <a:solidFill>
                <a:schemeClr val="accent4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384" y="1319917"/>
            <a:ext cx="7108466" cy="4937760"/>
          </a:xfrm>
          <a:prstGeom prst="rect">
            <a:avLst/>
          </a:prstGeom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228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6935">
        <p15:prstTrans prst="curtains"/>
      </p:transition>
    </mc:Choice>
    <mc:Fallback>
      <p:transition spd="slow" advTm="69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422" y="1962783"/>
            <a:ext cx="5706271" cy="39820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79733" y="811034"/>
            <a:ext cx="3787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accent4"/>
                </a:solidFill>
              </a:rPr>
              <a:t>Острозька Біблія</a:t>
            </a:r>
            <a:endParaRPr lang="ru-RU" sz="3200" dirty="0">
              <a:solidFill>
                <a:schemeClr val="accent4"/>
              </a:solidFill>
            </a:endParaRP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7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6472">
        <p14:flash/>
      </p:transition>
    </mc:Choice>
    <mc:Fallback>
      <p:transition spd="slow" advTm="64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217" y="777416"/>
            <a:ext cx="3905795" cy="51918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093" y="2446937"/>
            <a:ext cx="4353533" cy="28864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04166" y="777416"/>
            <a:ext cx="4653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err="1" smtClean="0">
                <a:solidFill>
                  <a:schemeClr val="accent4"/>
                </a:solidFill>
              </a:rPr>
              <a:t>Остромирове</a:t>
            </a:r>
            <a:r>
              <a:rPr lang="uk-UA" sz="2800" dirty="0" smtClean="0"/>
              <a:t> </a:t>
            </a:r>
            <a:r>
              <a:rPr lang="uk-UA" sz="2800" dirty="0" smtClean="0">
                <a:solidFill>
                  <a:schemeClr val="accent4"/>
                </a:solidFill>
              </a:rPr>
              <a:t>Євангеліє</a:t>
            </a:r>
            <a:endParaRPr lang="ru-RU" sz="2800" dirty="0">
              <a:solidFill>
                <a:schemeClr val="accent4"/>
              </a:solidFill>
            </a:endParaRP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52518"/>
      </p:ext>
    </p:extLst>
  </p:cSld>
  <p:clrMapOvr>
    <a:masterClrMapping/>
  </p:clrMapOvr>
  <p:transition spd="slow" advTm="627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120" y="1111278"/>
            <a:ext cx="3333750" cy="46672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359" y="1111278"/>
            <a:ext cx="3790950" cy="4667250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32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6463">
        <p14:honeycomb/>
      </p:transition>
    </mc:Choice>
    <mc:Fallback>
      <p:transition spd="slow" advTm="64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TM03457485[[fn=Сетчатая]]</Template>
  <TotalTime>56</TotalTime>
  <Words>78</Words>
  <Application>Microsoft Office PowerPoint</Application>
  <PresentationFormat>Широкоэкранный</PresentationFormat>
  <Paragraphs>18</Paragraphs>
  <Slides>12</Slides>
  <Notes>0</Notes>
  <HiddenSlides>0</HiddenSlides>
  <MMClips>12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Сетка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ПЁТР</dc:creator>
  <cp:lastModifiedBy>ПЁТР</cp:lastModifiedBy>
  <cp:revision>6</cp:revision>
  <dcterms:created xsi:type="dcterms:W3CDTF">2020-05-19T18:27:22Z</dcterms:created>
  <dcterms:modified xsi:type="dcterms:W3CDTF">2020-05-19T19:23:31Z</dcterms:modified>
</cp:coreProperties>
</file>